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68BD"/>
    <a:srgbClr val="EDC3E5"/>
    <a:srgbClr val="F0F0F0"/>
    <a:srgbClr val="EEA6D4"/>
    <a:srgbClr val="1B3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D2102-80B7-4D56-8793-D2207D35E0DA}" v="7" dt="2025-07-28T07:44:49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7D33-53DE-6F90-A491-2120A48B8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429000"/>
            <a:ext cx="9144000" cy="891308"/>
          </a:xfrm>
          <a:solidFill>
            <a:schemeClr val="bg1">
              <a:alpha val="72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C2B47-818A-0C4F-F9DC-4DE9F2C48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2848" y="4451927"/>
            <a:ext cx="4686301" cy="685799"/>
          </a:xfrm>
          <a:solidFill>
            <a:schemeClr val="bg1">
              <a:alpha val="8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5FC5F-A106-2685-B641-6304F3B7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97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D3A42-CBF1-E9E9-6AD6-DF84BC53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E450A-87FD-A1DC-6B03-2D9A04669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4475E-C5C4-3FDE-0970-77FD91AE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106-BC02-4D55-5A5D-72371BED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19AA-5295-59FA-A28C-EF00F19B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499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DC9DE-F828-556D-6A19-DF3A46DF0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00125"/>
            <a:ext cx="2628900" cy="5176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E5543-18FD-5345-1AF9-9EF86DC0F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00125"/>
            <a:ext cx="7734300" cy="5176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8B6C-7AA1-7900-D17C-1EB7219C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6C222-B6B5-C15C-EA2D-541DEDC0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53E10-EFF0-0854-4FA5-B5568093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846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25D1E-BB83-B4D4-B2B9-39832FCE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23900-1B78-03F6-0D1D-D6B5FBB8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E1A57-64B9-3FD6-7054-4B52451C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  <p:pic>
        <p:nvPicPr>
          <p:cNvPr id="6" name="Picture 5" descr="A blurry image of a city&#10;&#10;AI-generated content may be incorrect.">
            <a:extLst>
              <a:ext uri="{FF2B5EF4-FFF2-40B4-BE49-F238E27FC236}">
                <a16:creationId xmlns:a16="http://schemas.microsoft.com/office/drawing/2014/main" id="{2DCA23C0-F892-D3C9-B008-6F7580E80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8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65D6-C444-2F4D-F8ED-747A5AFD3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84FBF-6E79-D76B-0062-8F3AE7CEA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4EFBC-4E89-A1D3-C77B-543A7173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997F2-556F-EA1B-5FAC-525EDC0C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C720-54AF-AF73-5189-B214EDD4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890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04D0-DFD5-39F6-D6CE-F054768D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A6103-AB66-6FCE-3C11-F283C6246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F1162-A9E8-A4C0-6ED7-D94F1B9B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004B9-3D2A-4D01-24C7-6D8E7291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EF511-1B42-6B01-9E30-E1045E71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458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AC95-2748-C945-D247-7AF097BA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63E94-2411-FD79-6177-A58768781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D0E42-005F-CB19-9FD7-3018DFD8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C2246-6997-5542-3F5B-C7BA414B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8AB68-A316-53F1-96ED-2C6B2339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33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F1FD-564B-CA1B-AAB5-778E64A9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D564E-0D8D-F76F-E440-68BC53D6E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8310-D1F6-AE29-E117-1706CBCA2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82498-6B09-7180-D8DE-70905A7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EE893-05AF-3D87-F4A2-66D07263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9FD75-4B4D-3556-6BF4-7901C341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94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D941-46B2-98B2-BE8F-94FDB8CA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7D243-35D2-0B69-4A7B-6EAF246F2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0E9D7-CEC4-5DB6-4C1B-8B4C135A6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5CE03-742D-E04E-544E-BBB898CAD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155B8-252A-C42D-483C-FD7ED1FA0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67E99-D9CC-3FA0-C6CF-1131A266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902E7D-036E-165F-A6F2-DB56090E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3FEA7-F6D0-5238-B995-8DD5084B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538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3B65-DC33-2E5A-3DD8-30AEC15E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0282F-BFAD-A80C-2C92-46FA3953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A20C6-B76D-FA5C-D772-A195EABF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56AC1-8897-F78C-45B1-61CC8ED0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192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0DF3-BB44-CE06-4BC3-FE413C59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A45C1-C28C-BFD5-3C96-459503BD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F2E8D-7B83-255C-7467-96F9CA487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07637-BA48-AE12-0AB2-A0C4E3A7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84C96-A771-3FF0-E7C1-1AA21B13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81F3F-3595-62EF-87BF-56B7D26C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779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CB72-6A29-2D16-1DDA-3ADE22A1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1917-1A85-5FCA-B527-BF042F37B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0FB1-6409-844F-4457-76328D32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DADFC-9D01-679D-2021-55D99D23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F8D28-6F82-31BF-3889-B966DB85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4938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E8DB-5D46-2812-3392-BC2CC14A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BC8D9-D4F3-1035-C21F-CD00431075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75E5E-850B-D70E-838A-AE08376C4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F4FB1-81CE-9D29-1FAB-5EB7BA44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F7E0E-1779-B24D-2741-3444B46B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34D86-41FF-6879-15E9-D79964CA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2150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3A59-4206-6B8D-DEC6-63053A19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05CDF-E10C-CB3D-0D76-39AFB4A68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72E34-4ECA-CBA5-20F3-B539E886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356FE-BBDC-994A-2D17-7FB2A3BC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439D1-4EB7-A7AD-E937-1CC65539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8549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401399-FE11-AE98-852D-AEEA87E74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9C657-1E45-BC49-28F7-63B52C04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FDBFA-89E1-03F2-3D9C-DD36FB6D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BE80-C61D-642C-831E-66E5545C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2D831-2A06-38C9-9357-EF9FA8B7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145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58EB-32A6-1DC1-8D68-E4491AAB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6701"/>
            <a:ext cx="6340021" cy="2108200"/>
          </a:xfrm>
          <a:solidFill>
            <a:schemeClr val="bg1">
              <a:alpha val="78000"/>
            </a:schemeClr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E3F86-7B6B-A0FB-3987-6C1C6704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30" y="3991202"/>
            <a:ext cx="3184070" cy="1183821"/>
          </a:xfrm>
          <a:solidFill>
            <a:schemeClr val="bg1">
              <a:alpha val="7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28A55-A387-3224-10C9-C9EABB21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03745-A8A7-78F1-B152-71B2AE8B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A356-2712-72F8-28DE-B38C981E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59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9267C-8F17-584A-8C83-03533678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0CE13-15CC-D290-C33F-79C89DAA7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0F2AA-D946-E420-6118-381F2E5D3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6E367-A9AE-7C22-3172-E4800ACE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823C6-AB80-5D67-9C80-B2F32252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93CCF-2CA4-AE54-D748-7BDFC83C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221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5964-E9B9-6B46-D09A-D7E24C87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1418"/>
            <a:ext cx="10515600" cy="619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8A41D-2E53-459E-9B78-8E4CA4081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E3D22-F587-C149-2E0F-09CB1DC31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A27EE-0C2C-1278-F7F5-9EA4589E9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AF4B4-CA3B-3E72-EF42-688608143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E1B3A-4D66-E092-EDCB-5B2F1B9A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BBB773-7ECE-53AE-1008-EBC32EA8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5AE17-D6DB-4819-A0BD-08A2C9C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82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4A99B-E2A5-EB6D-E363-7CB0AF4E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4AB99-9729-E1BA-0C39-9F011375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A25FB-BCDA-F4BE-2E31-CFF41C16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D64C9-EF49-4637-C721-144B38C2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569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D8A77-19C3-B2AF-94F1-117D3E17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98C52-A5D9-25B6-B27A-A84CB172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0FA2B-BA76-5C28-A5C3-B7C7739C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01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4EBF-3A70-506B-FCE7-3F1074F3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2491B-F38D-C862-6565-56CC55CC3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98484-63D1-C7E8-3431-D19E0F88E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CA692-9C8A-B885-B97F-B6CD2FAC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B8BDB-23ED-9948-8DC1-F86A24A7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4509F-05E9-FDDC-83BC-E5CA98CD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592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4EA5-9C7C-524F-7725-8721DA74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C1A72-50EC-ECFF-838F-194EE7B06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8D209-99C5-3515-DB18-12C7E8A37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BA84A-11BE-4AF0-5DD6-9DBD42D8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3FB3B-C58F-5618-CE1F-20DF053CF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23B17-6BED-FC54-231D-BB10B73D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183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1158C-9545-2E8D-6025-9EE04305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1418"/>
            <a:ext cx="10515600" cy="619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2BDF0-4A46-6ED0-9457-C0009A7D0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C622-5122-DC1E-C6D3-92BD50B62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1FE63-43AA-4708-8739-7DE80C9177A8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08D42-0FEB-F5B2-9F85-8072EA05D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678C-0281-2D2B-C759-8C190461D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BA8F8F-FCE3-46C1-9238-117A6589A4A7}" type="slidenum">
              <a:rPr lang="en-SG" smtClean="0"/>
              <a:t>‹#›</a:t>
            </a:fld>
            <a:endParaRPr lang="en-SG"/>
          </a:p>
        </p:txBody>
      </p:sp>
      <p:pic>
        <p:nvPicPr>
          <p:cNvPr id="8" name="Picture 7" descr="A poster of a city&#10;&#10;AI-generated content may be incorrect.">
            <a:extLst>
              <a:ext uri="{FF2B5EF4-FFF2-40B4-BE49-F238E27FC236}">
                <a16:creationId xmlns:a16="http://schemas.microsoft.com/office/drawing/2014/main" id="{AD9F7EA1-3F20-3766-F375-70AD1872D50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9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945CF-3AB9-BC50-6951-1BCBEA93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0C4E3-3EED-55BC-365F-E9B496E58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625DA-9B45-6DAE-CA91-BCA2193C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25B14-D1B7-47A3-A638-4FCA7F7CF8F9}" type="datetimeFigureOut">
              <a:rPr lang="en-SG" smtClean="0"/>
              <a:t>28/7/2025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6E639-B313-76B7-15AF-C1E7F25E8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B86C2-4132-01B0-99B5-BB9FA968D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C54D0-943E-4D44-9C81-EDFB3104ECD4}" type="slidenum">
              <a:rPr lang="en-SG" smtClean="0"/>
              <a:t>‹#›</a:t>
            </a:fld>
            <a:endParaRPr lang="en-SG"/>
          </a:p>
        </p:txBody>
      </p:sp>
      <p:pic>
        <p:nvPicPr>
          <p:cNvPr id="8" name="Picture 7" descr="A blurry image of a city&#10;&#10;AI-generated content may be incorrect.">
            <a:extLst>
              <a:ext uri="{FF2B5EF4-FFF2-40B4-BE49-F238E27FC236}">
                <a16:creationId xmlns:a16="http://schemas.microsoft.com/office/drawing/2014/main" id="{D3482EDF-30BE-B5BB-4898-845BEB0942B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090"/>
            <a:ext cx="12192000" cy="22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9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4A8063-EDC2-129A-7D6C-CD6C1B05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9" y="2155944"/>
            <a:ext cx="10515600" cy="619270"/>
          </a:xfrm>
        </p:spPr>
        <p:txBody>
          <a:bodyPr>
            <a:normAutofit fontScale="90000"/>
          </a:bodyPr>
          <a:lstStyle/>
          <a:p>
            <a:r>
              <a:rPr lang="en-SG" dirty="0"/>
              <a:t>Disclosures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B7D9C7-6B80-EEB0-8099-138F8A92C9EF}"/>
              </a:ext>
            </a:extLst>
          </p:cNvPr>
          <p:cNvSpPr txBox="1">
            <a:spLocks/>
          </p:cNvSpPr>
          <p:nvPr/>
        </p:nvSpPr>
        <p:spPr>
          <a:xfrm>
            <a:off x="848839" y="291015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/>
              <a:t>The presenter has indicated that they have a relationship that, within the context of this presentation, could be perceived as a real or apparent conflict of interest. However, they do not consider this will influence the content of their presentation. The nature of the conflict is as follows:</a:t>
            </a:r>
            <a:endParaRPr lang="en-SG" sz="15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0A3716-86CF-E2B3-567B-14E63EE26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56531"/>
              </p:ext>
            </p:extLst>
          </p:nvPr>
        </p:nvGraphicFramePr>
        <p:xfrm>
          <a:off x="939122" y="3979372"/>
          <a:ext cx="10335034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0879">
                  <a:extLst>
                    <a:ext uri="{9D8B030D-6E8A-4147-A177-3AD203B41FA5}">
                      <a16:colId xmlns:a16="http://schemas.microsoft.com/office/drawing/2014/main" val="3238692136"/>
                    </a:ext>
                  </a:extLst>
                </a:gridCol>
                <a:gridCol w="5614155">
                  <a:extLst>
                    <a:ext uri="{9D8B030D-6E8A-4147-A177-3AD203B41FA5}">
                      <a16:colId xmlns:a16="http://schemas.microsoft.com/office/drawing/2014/main" val="2785728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G" sz="1600" dirty="0"/>
                        <a:t>Affiliation/Financial interest</a:t>
                      </a:r>
                      <a:endParaRPr lang="en-SG" sz="1600" dirty="0">
                        <a:latin typeface="+mn-lt"/>
                      </a:endParaRPr>
                    </a:p>
                  </a:txBody>
                  <a:tcPr>
                    <a:solidFill>
                      <a:srgbClr val="D368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Commercial Company</a:t>
                      </a:r>
                      <a:endParaRPr lang="en-SG" sz="1600" dirty="0">
                        <a:latin typeface="+mn-lt"/>
                      </a:endParaRPr>
                    </a:p>
                  </a:txBody>
                  <a:tcPr>
                    <a:solidFill>
                      <a:srgbClr val="D36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3011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Grants/Research</a:t>
                      </a:r>
                      <a:r>
                        <a:rPr lang="en-GB" sz="1600" b="1" baseline="0" noProof="0" dirty="0">
                          <a:latin typeface="+mn-lt"/>
                        </a:rPr>
                        <a:t> Support:</a:t>
                      </a:r>
                    </a:p>
                  </a:txBody>
                  <a:tcPr marL="102607" marR="102607" marT="51297" marB="51297" anchor="ctr"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6255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Honoraria</a:t>
                      </a:r>
                      <a:r>
                        <a:rPr lang="en-GB" sz="1600" b="1" baseline="0" noProof="0" dirty="0">
                          <a:latin typeface="+mn-lt"/>
                        </a:rPr>
                        <a:t> or Consultation Fees:</a:t>
                      </a:r>
                    </a:p>
                  </a:txBody>
                  <a:tcPr marL="102607" marR="102607" marT="51297" marB="51297" anchor="ctr"/>
                </a:tc>
                <a:tc>
                  <a:txBody>
                    <a:bodyPr/>
                    <a:lstStyle/>
                    <a:p>
                      <a:endParaRPr lang="en-SG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1486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Participation</a:t>
                      </a:r>
                      <a:r>
                        <a:rPr lang="en-GB" sz="1600" b="1" baseline="0" noProof="0" dirty="0">
                          <a:latin typeface="+mn-lt"/>
                        </a:rPr>
                        <a:t> in a Company Sponsored Bureau:</a:t>
                      </a:r>
                    </a:p>
                  </a:txBody>
                  <a:tcPr marL="102607" marR="102607" marT="51297" marB="51297" anchor="ctr"/>
                </a:tc>
                <a:tc>
                  <a:txBody>
                    <a:bodyPr/>
                    <a:lstStyle/>
                    <a:p>
                      <a:endParaRPr lang="en-SG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4856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Stock</a:t>
                      </a:r>
                      <a:r>
                        <a:rPr lang="en-GB" sz="1600" b="1" baseline="0" noProof="0" dirty="0">
                          <a:latin typeface="+mn-lt"/>
                        </a:rPr>
                        <a:t> Shareholder:</a:t>
                      </a:r>
                    </a:p>
                  </a:txBody>
                  <a:tcPr marL="102607" marR="102607" marT="51297" marB="51297" anchor="ctr"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3443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latin typeface="+mn-lt"/>
                        </a:rPr>
                        <a:t>Spouse/Partner:</a:t>
                      </a:r>
                    </a:p>
                  </a:txBody>
                  <a:tcPr marL="102607" marR="102607" marT="51297" marB="51297" anchor="ctr"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2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>
                          <a:latin typeface="+mn-lt"/>
                        </a:rPr>
                        <a:t>Other Support/</a:t>
                      </a:r>
                      <a:r>
                        <a:rPr lang="en-GB" sz="1600" b="1" baseline="0" noProof="0" dirty="0">
                          <a:latin typeface="+mn-lt"/>
                        </a:rPr>
                        <a:t>Potential </a:t>
                      </a:r>
                      <a:r>
                        <a:rPr lang="en-GB" sz="1600" b="1" noProof="0" dirty="0">
                          <a:latin typeface="+mn-lt"/>
                        </a:rPr>
                        <a:t>Conflict of Interest:</a:t>
                      </a:r>
                    </a:p>
                  </a:txBody>
                  <a:tcPr marL="102607" marR="102607" marT="51297" marB="51297" anchor="ctr"/>
                </a:tc>
                <a:tc>
                  <a:txBody>
                    <a:bodyPr/>
                    <a:lstStyle/>
                    <a:p>
                      <a:endParaRPr lang="en-SG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700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26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46321-6AE6-C678-D253-A1881193E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838B18-BE10-0360-E10F-CBDD6591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2230367"/>
            <a:ext cx="10515600" cy="619270"/>
          </a:xfrm>
        </p:spPr>
        <p:txBody>
          <a:bodyPr>
            <a:normAutofit fontScale="90000"/>
          </a:bodyPr>
          <a:lstStyle/>
          <a:p>
            <a:r>
              <a:rPr lang="en-SG" dirty="0"/>
              <a:t>Disclosures (NIL)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2867B0-3893-12D6-0E3D-79492AE89704}"/>
              </a:ext>
            </a:extLst>
          </p:cNvPr>
          <p:cNvSpPr txBox="1">
            <a:spLocks/>
          </p:cNvSpPr>
          <p:nvPr/>
        </p:nvSpPr>
        <p:spPr>
          <a:xfrm>
            <a:off x="742507" y="298457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The presenter has clarified that the upcoming presentation will NOT include any discussion of commercial products or services.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They also declared that they have no affiliations with any tobacco companies or commercial entities.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sz="1800" dirty="0"/>
          </a:p>
        </p:txBody>
      </p:sp>
    </p:spTree>
    <p:extLst>
      <p:ext uri="{BB962C8B-B14F-4D97-AF65-F5344CB8AC3E}">
        <p14:creationId xmlns:p14="http://schemas.microsoft.com/office/powerpoint/2010/main" val="322540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a96646-bb4c-4bb5-9317-957456722ced">
      <Terms xmlns="http://schemas.microsoft.com/office/infopath/2007/PartnerControls"/>
    </lcf76f155ced4ddcb4097134ff3c332f>
    <TaxCatchAll xmlns="6952c6f4-7854-47a8-99bb-16a8596d80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4DF5CC1FA6BA48B8A252B52C1A88AA" ma:contentTypeVersion="19" ma:contentTypeDescription="Create a new document." ma:contentTypeScope="" ma:versionID="1c08e52579d12454a0bd3c603fbc0024">
  <xsd:schema xmlns:xsd="http://www.w3.org/2001/XMLSchema" xmlns:xs="http://www.w3.org/2001/XMLSchema" xmlns:p="http://schemas.microsoft.com/office/2006/metadata/properties" xmlns:ns2="0ca96646-bb4c-4bb5-9317-957456722ced" xmlns:ns3="6952c6f4-7854-47a8-99bb-16a8596d805d" targetNamespace="http://schemas.microsoft.com/office/2006/metadata/properties" ma:root="true" ma:fieldsID="d54fbc9abf1c64814d8a8afa5af163ff" ns2:_="" ns3:_="">
    <xsd:import namespace="0ca96646-bb4c-4bb5-9317-957456722ced"/>
    <xsd:import namespace="6952c6f4-7854-47a8-99bb-16a8596d80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96646-bb4c-4bb5-9317-957456722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3f3bb3-5786-4d53-9612-1f2e303a83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2c6f4-7854-47a8-99bb-16a8596d805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f692ef-c28f-4cd5-a2a7-93ed4a261019}" ma:internalName="TaxCatchAll" ma:showField="CatchAllData" ma:web="6952c6f4-7854-47a8-99bb-16a8596d8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2A184A-40F7-4901-8002-B349DC3D8558}">
  <ds:schemaRefs>
    <ds:schemaRef ds:uri="http://schemas.microsoft.com/office/infopath/2007/PartnerControls"/>
    <ds:schemaRef ds:uri="0ca96646-bb4c-4bb5-9317-957456722ced"/>
    <ds:schemaRef ds:uri="http://purl.org/dc/elements/1.1/"/>
    <ds:schemaRef ds:uri="http://purl.org/dc/dcmitype/"/>
    <ds:schemaRef ds:uri="http://www.w3.org/XML/1998/namespace"/>
    <ds:schemaRef ds:uri="6952c6f4-7854-47a8-99bb-16a8596d805d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9818CD-0164-447E-9F7E-CACFAD11AA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a96646-bb4c-4bb5-9317-957456722ced"/>
    <ds:schemaRef ds:uri="6952c6f4-7854-47a8-99bb-16a8596d8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719472-4B5C-4D2C-BE9D-074A65F960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Custom Design</vt:lpstr>
      <vt:lpstr>PowerPoint Presentation</vt:lpstr>
      <vt:lpstr>Disclosures</vt:lpstr>
      <vt:lpstr>Disclosures (NIL)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Yethidar Khaing</dc:creator>
  <cp:lastModifiedBy>Lokini S</cp:lastModifiedBy>
  <cp:revision>6</cp:revision>
  <dcterms:created xsi:type="dcterms:W3CDTF">2024-09-06T03:28:09Z</dcterms:created>
  <dcterms:modified xsi:type="dcterms:W3CDTF">2025-07-28T07:46:51Z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0x010100624DF5CC1FA6BA48B8A252B52C1A88AA</vt:lpwstr>
  </property>
</Properties>
</file>