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68BD"/>
    <a:srgbClr val="EDC3E5"/>
    <a:srgbClr val="F0F0F0"/>
    <a:srgbClr val="EEA6D4"/>
    <a:srgbClr val="1B3E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B7D33-53DE-6F90-A491-2120A48B8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3429000"/>
            <a:ext cx="9144000" cy="891308"/>
          </a:xfrm>
          <a:solidFill>
            <a:schemeClr val="bg1">
              <a:alpha val="72000"/>
            </a:schemeClr>
          </a:solidFill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S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2C2B47-818A-0C4F-F9DC-4DE9F2C48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2848" y="4451927"/>
            <a:ext cx="4686301" cy="685799"/>
          </a:xfrm>
          <a:solidFill>
            <a:schemeClr val="bg1">
              <a:alpha val="84000"/>
            </a:schemeClr>
          </a:solidFill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05FC5F-A106-2685-B641-6304F3B70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27/1/2025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6972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1CB72-6A29-2D16-1DDA-3ADE22A12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81917-1A85-5FCA-B527-BF042F37B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00FB1-6409-844F-4457-76328D32D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27/1/2025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DADFC-9D01-679D-2021-55D99D23B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F8D28-6F82-31BF-3889-B966DB85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84938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958EB-32A6-1DC1-8D68-E4491AAB3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6701"/>
            <a:ext cx="6340021" cy="2108200"/>
          </a:xfrm>
          <a:solidFill>
            <a:schemeClr val="bg1">
              <a:alpha val="78000"/>
            </a:schemeClr>
          </a:solidFill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S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E3F86-7B6B-A0FB-3987-6C1C6704D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4530" y="3991202"/>
            <a:ext cx="3184070" cy="1183821"/>
          </a:xfrm>
          <a:solidFill>
            <a:schemeClr val="bg1">
              <a:alpha val="78000"/>
            </a:schemeClr>
          </a:solidFill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28A55-A387-3224-10C9-C9EABB214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27/1/2025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03745-A8A7-78F1-B152-71B2AE8B6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2A356-2712-72F8-28DE-B38C981E0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2593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9267C-8F17-584A-8C83-03533678A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0CE13-15CC-D290-C33F-79C89DAA7F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A0F2AA-D946-E420-6118-381F2E5D3E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26E367-A9AE-7C22-3172-E4800ACE9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27/1/2025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823C6-AB80-5D67-9C80-B2F322524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C93CCF-2CA4-AE54-D748-7BDFC83C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2221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85964-E9B9-6B46-D09A-D7E24C874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71418"/>
            <a:ext cx="10515600" cy="6192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18A41D-2E53-459E-9B78-8E4CA4081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DE3D22-F587-C149-2E0F-09CB1DC31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DA27EE-0C2C-1278-F7F5-9EA4589E9F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AF4B4-CA3B-3E72-EF42-688608143C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AE1B3A-4D66-E092-EDCB-5B2F1B9A4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27/1/2025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BBB773-7ECE-53AE-1008-EBC32EA8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15AE17-D6DB-4819-A0BD-08A2C9CEB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4829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4A99B-E2A5-EB6D-E363-7CB0AF4EB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44AB99-9729-E1BA-0C39-9F011375C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27/1/2025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BA25FB-BCDA-F4BE-2E31-CFF41C165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BD64C9-EF49-4637-C721-144B38C2A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25696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6D8A77-19C3-B2AF-94F1-117D3E17E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27/1/2025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898C52-A5D9-25B6-B27A-A84CB1728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0FA2B-BA76-5C28-A5C3-B7C7739C8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00181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C4EBF-3A70-506B-FCE7-3F1074F30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2491B-F38D-C862-6565-56CC55CC3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98484-63D1-C7E8-3431-D19E0F88E1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CA692-9C8A-B885-B97F-B6CD2FACB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27/1/2025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AB8BDB-23ED-9948-8DC1-F86A24A79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14509F-05E9-FDDC-83BC-E5CA98CDB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95925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C4EA5-9C7C-524F-7725-8721DA748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AC1A72-50EC-ECFF-838F-194EE7B060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8D209-99C5-3515-DB18-12C7E8A37D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FBA84A-11BE-4AF0-5DD6-9DBD42D85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27/1/2025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93FB3B-C58F-5618-CE1F-20DF053CF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B23B17-6BED-FC54-231D-BB10B73D9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31837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D3A42-CBF1-E9E9-6AD6-DF84BC53F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DE450A-87FD-A1DC-6B03-2D9A046690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4475E-C5C4-3FDE-0970-77FD91AE8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27/1/2025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3C106-BC02-4D55-5A5D-72371BEDD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F19AA-5295-59FA-A28C-EF00F19BF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14995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0DC9DE-F828-556D-6A19-DF3A46DF01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000125"/>
            <a:ext cx="2628900" cy="5176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2E5543-18FD-5345-1AF9-9EF86DC0F2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000125"/>
            <a:ext cx="7734300" cy="5176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08B6C-7AA1-7900-D17C-1EB7219CD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27/1/2025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6C222-B6B5-C15C-EA2D-541DEDC02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53E10-EFF0-0854-4FA5-B55680930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08463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1158C-9545-2E8D-6025-9EE04305F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1418"/>
            <a:ext cx="10515600" cy="619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22BDF0-4A46-6ED0-9457-C0009A7D0E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8C622-5122-DC1E-C6D3-92BD50B620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61FE63-43AA-4708-8739-7DE80C9177A8}" type="datetimeFigureOut">
              <a:rPr lang="en-SG" smtClean="0"/>
              <a:t>27/1/2025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508D42-0FEB-F5B2-9F85-8072EA05DF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E1678C-0281-2D2B-C759-8C190461D7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04691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8697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6360F-E570-3F4C-D5D7-D9D111F09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dirty="0"/>
              <a:t>Disclosures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5EA39-840F-D7CF-257D-2BB901CAA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1800" dirty="0"/>
              <a:t>The presenter has indicated that they have a relationship that, within the context of this presentation, could be perceived as a real or apparent conflict of interest. However, they do not consider this will influence the content of their presentation. The nature of the conflict is as follows:</a:t>
            </a:r>
            <a:endParaRPr lang="en-SG" sz="15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5C21A10-54E1-C773-BAEE-5DF22680E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275380"/>
              </p:ext>
            </p:extLst>
          </p:nvPr>
        </p:nvGraphicFramePr>
        <p:xfrm>
          <a:off x="928483" y="2894846"/>
          <a:ext cx="10335034" cy="25958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720879">
                  <a:extLst>
                    <a:ext uri="{9D8B030D-6E8A-4147-A177-3AD203B41FA5}">
                      <a16:colId xmlns:a16="http://schemas.microsoft.com/office/drawing/2014/main" val="3238692136"/>
                    </a:ext>
                  </a:extLst>
                </a:gridCol>
                <a:gridCol w="5614155">
                  <a:extLst>
                    <a:ext uri="{9D8B030D-6E8A-4147-A177-3AD203B41FA5}">
                      <a16:colId xmlns:a16="http://schemas.microsoft.com/office/drawing/2014/main" val="2785728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SG" sz="1600" dirty="0"/>
                        <a:t>Affiliation/Financial interest</a:t>
                      </a:r>
                      <a:endParaRPr lang="en-SG" sz="1600" dirty="0">
                        <a:latin typeface="+mn-lt"/>
                      </a:endParaRPr>
                    </a:p>
                  </a:txBody>
                  <a:tcPr>
                    <a:solidFill>
                      <a:srgbClr val="D368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SG" sz="1600" dirty="0"/>
                        <a:t>Commercial Company</a:t>
                      </a:r>
                      <a:endParaRPr lang="en-SG" sz="1600" dirty="0">
                        <a:latin typeface="+mn-lt"/>
                      </a:endParaRPr>
                    </a:p>
                  </a:txBody>
                  <a:tcPr>
                    <a:solidFill>
                      <a:srgbClr val="D368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830119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600" b="1" noProof="0" dirty="0">
                          <a:latin typeface="+mn-lt"/>
                        </a:rPr>
                        <a:t>Grants/Research</a:t>
                      </a:r>
                      <a:r>
                        <a:rPr lang="en-GB" sz="1600" b="1" baseline="0" noProof="0" dirty="0">
                          <a:latin typeface="+mn-lt"/>
                        </a:rPr>
                        <a:t> Support:</a:t>
                      </a:r>
                    </a:p>
                  </a:txBody>
                  <a:tcPr marL="102607" marR="102607" marT="51297" marB="51297" anchor="ctr"/>
                </a:tc>
                <a:tc>
                  <a:txBody>
                    <a:bodyPr/>
                    <a:lstStyle/>
                    <a:p>
                      <a:endParaRPr lang="en-SG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76255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600" b="1" noProof="0" dirty="0">
                          <a:latin typeface="+mn-lt"/>
                        </a:rPr>
                        <a:t>Honoraria</a:t>
                      </a:r>
                      <a:r>
                        <a:rPr lang="en-GB" sz="1600" b="1" baseline="0" noProof="0" dirty="0">
                          <a:latin typeface="+mn-lt"/>
                        </a:rPr>
                        <a:t> or Consultation Fees:</a:t>
                      </a:r>
                    </a:p>
                  </a:txBody>
                  <a:tcPr marL="102607" marR="102607" marT="51297" marB="51297" anchor="ctr"/>
                </a:tc>
                <a:tc>
                  <a:txBody>
                    <a:bodyPr/>
                    <a:lstStyle/>
                    <a:p>
                      <a:endParaRPr lang="en-SG"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31486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600" b="1" noProof="0" dirty="0">
                          <a:latin typeface="+mn-lt"/>
                        </a:rPr>
                        <a:t>Participation</a:t>
                      </a:r>
                      <a:r>
                        <a:rPr lang="en-GB" sz="1600" b="1" baseline="0" noProof="0" dirty="0">
                          <a:latin typeface="+mn-lt"/>
                        </a:rPr>
                        <a:t> in a Company Sponsored Bureau:</a:t>
                      </a:r>
                    </a:p>
                  </a:txBody>
                  <a:tcPr marL="102607" marR="102607" marT="51297" marB="51297" anchor="ctr"/>
                </a:tc>
                <a:tc>
                  <a:txBody>
                    <a:bodyPr/>
                    <a:lstStyle/>
                    <a:p>
                      <a:endParaRPr lang="en-SG"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48564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600" b="1" noProof="0" dirty="0">
                          <a:latin typeface="+mn-lt"/>
                        </a:rPr>
                        <a:t>Stock</a:t>
                      </a:r>
                      <a:r>
                        <a:rPr lang="en-GB" sz="1600" b="1" baseline="0" noProof="0" dirty="0">
                          <a:latin typeface="+mn-lt"/>
                        </a:rPr>
                        <a:t> Shareholder:</a:t>
                      </a:r>
                    </a:p>
                  </a:txBody>
                  <a:tcPr marL="102607" marR="102607" marT="51297" marB="51297" anchor="ctr"/>
                </a:tc>
                <a:tc>
                  <a:txBody>
                    <a:bodyPr/>
                    <a:lstStyle/>
                    <a:p>
                      <a:endParaRPr lang="en-SG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344396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600" b="1" noProof="0" dirty="0">
                          <a:latin typeface="+mn-lt"/>
                        </a:rPr>
                        <a:t>Spouse/Partner:</a:t>
                      </a:r>
                    </a:p>
                  </a:txBody>
                  <a:tcPr marL="102607" marR="102607" marT="51297" marB="51297" anchor="ctr"/>
                </a:tc>
                <a:tc>
                  <a:txBody>
                    <a:bodyPr/>
                    <a:lstStyle/>
                    <a:p>
                      <a:endParaRPr lang="en-SG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921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noProof="0" dirty="0">
                          <a:latin typeface="+mn-lt"/>
                        </a:rPr>
                        <a:t>Other Support/</a:t>
                      </a:r>
                      <a:r>
                        <a:rPr lang="en-GB" sz="1600" b="1" baseline="0" noProof="0" dirty="0">
                          <a:latin typeface="+mn-lt"/>
                        </a:rPr>
                        <a:t>Potential </a:t>
                      </a:r>
                      <a:r>
                        <a:rPr lang="en-GB" sz="1600" b="1" noProof="0" dirty="0">
                          <a:latin typeface="+mn-lt"/>
                        </a:rPr>
                        <a:t>Conflict of Interest:</a:t>
                      </a:r>
                    </a:p>
                  </a:txBody>
                  <a:tcPr marL="102607" marR="102607" marT="51297" marB="51297" anchor="ctr"/>
                </a:tc>
                <a:tc>
                  <a:txBody>
                    <a:bodyPr/>
                    <a:lstStyle/>
                    <a:p>
                      <a:endParaRPr lang="en-SG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700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6938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507F1-C149-18C5-2E26-0302B4A56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dirty="0"/>
              <a:t>Disclosures (NIL)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A8F05-282B-85F9-7B27-874A96336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+mn-lt"/>
              </a:rPr>
              <a:t>The presenter has clarified that the upcoming presentation will NOT include any discussion of commercial products or services.</a:t>
            </a:r>
          </a:p>
          <a:p>
            <a:pPr marL="0" indent="0">
              <a:buNone/>
            </a:pPr>
            <a:r>
              <a:rPr lang="en-US" sz="1800" dirty="0">
                <a:latin typeface="+mn-lt"/>
              </a:rPr>
              <a:t>They also declared that they have no affiliations with any tobacco companies or commercial entities.</a:t>
            </a:r>
          </a:p>
          <a:p>
            <a:pPr marL="0" indent="0">
              <a:buNone/>
            </a:pPr>
            <a:endParaRPr lang="en-SG" sz="1800" dirty="0"/>
          </a:p>
        </p:txBody>
      </p:sp>
    </p:spTree>
    <p:extLst>
      <p:ext uri="{BB962C8B-B14F-4D97-AF65-F5344CB8AC3E}">
        <p14:creationId xmlns:p14="http://schemas.microsoft.com/office/powerpoint/2010/main" val="1579528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a96646-bb4c-4bb5-9317-957456722ced">
      <Terms xmlns="http://schemas.microsoft.com/office/infopath/2007/PartnerControls"/>
    </lcf76f155ced4ddcb4097134ff3c332f>
    <TaxCatchAll xmlns="6952c6f4-7854-47a8-99bb-16a8596d805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4DF5CC1FA6BA48B8A252B52C1A88AA" ma:contentTypeVersion="19" ma:contentTypeDescription="Create a new document." ma:contentTypeScope="" ma:versionID="1c08e52579d12454a0bd3c603fbc0024">
  <xsd:schema xmlns:xsd="http://www.w3.org/2001/XMLSchema" xmlns:xs="http://www.w3.org/2001/XMLSchema" xmlns:p="http://schemas.microsoft.com/office/2006/metadata/properties" xmlns:ns2="0ca96646-bb4c-4bb5-9317-957456722ced" xmlns:ns3="6952c6f4-7854-47a8-99bb-16a8596d805d" targetNamespace="http://schemas.microsoft.com/office/2006/metadata/properties" ma:root="true" ma:fieldsID="d54fbc9abf1c64814d8a8afa5af163ff" ns2:_="" ns3:_="">
    <xsd:import namespace="0ca96646-bb4c-4bb5-9317-957456722ced"/>
    <xsd:import namespace="6952c6f4-7854-47a8-99bb-16a8596d80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a96646-bb4c-4bb5-9317-957456722c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3f3bb3-5786-4d53-9612-1f2e303a83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2c6f4-7854-47a8-99bb-16a8596d805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df692ef-c28f-4cd5-a2a7-93ed4a261019}" ma:internalName="TaxCatchAll" ma:showField="CatchAllData" ma:web="6952c6f4-7854-47a8-99bb-16a8596d80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2A184A-40F7-4901-8002-B349DC3D8558}">
  <ds:schemaRefs>
    <ds:schemaRef ds:uri="http://schemas.microsoft.com/office/2006/documentManagement/types"/>
    <ds:schemaRef ds:uri="0ca96646-bb4c-4bb5-9317-957456722ced"/>
    <ds:schemaRef ds:uri="6952c6f4-7854-47a8-99bb-16a8596d805d"/>
    <ds:schemaRef ds:uri="http://purl.org/dc/dcmitype/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A719472-4B5C-4D2C-BE9D-074A65F960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9818CD-0164-447E-9F7E-CACFAD11AA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a96646-bb4c-4bb5-9317-957456722ced"/>
    <ds:schemaRef ds:uri="6952c6f4-7854-47a8-99bb-16a8596d80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132</Words>
  <Application>Microsoft Office PowerPoint</Application>
  <PresentationFormat>Widescreen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Disclosures</vt:lpstr>
      <vt:lpstr>Disclosures (NIL)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Yethidar Khaing</dc:creator>
  <cp:lastModifiedBy>Yethidar Khaing</cp:lastModifiedBy>
  <cp:revision>5</cp:revision>
  <dcterms:created xsi:type="dcterms:W3CDTF">2024-09-06T03:28:09Z</dcterms:created>
  <dcterms:modified xsi:type="dcterms:W3CDTF">2025-01-27T08:03:22Z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0x010100624DF5CC1FA6BA48B8A252B52C1A88AA</vt:lpwstr>
  </property>
</Properties>
</file>